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7" r:id="rId5"/>
    <p:sldId id="259" r:id="rId6"/>
    <p:sldId id="261" r:id="rId7"/>
    <p:sldId id="264" r:id="rId8"/>
    <p:sldId id="266" r:id="rId9"/>
    <p:sldId id="268" r:id="rId10"/>
    <p:sldId id="269" r:id="rId11"/>
    <p:sldId id="270" r:id="rId12"/>
    <p:sldId id="272" r:id="rId13"/>
    <p:sldId id="273" r:id="rId14"/>
    <p:sldId id="274" r:id="rId15"/>
    <p:sldId id="275" r:id="rId16"/>
    <p:sldId id="276" r:id="rId17"/>
    <p:sldId id="277" r:id="rId18"/>
    <p:sldId id="278" r:id="rId19"/>
    <p:sldId id="279" r:id="rId20"/>
    <p:sldId id="281" r:id="rId21"/>
    <p:sldId id="280" r:id="rId22"/>
    <p:sldId id="282" r:id="rId23"/>
    <p:sldId id="283" r:id="rId24"/>
    <p:sldId id="284" r:id="rId25"/>
    <p:sldId id="290" r:id="rId26"/>
    <p:sldId id="291" r:id="rId27"/>
    <p:sldId id="292" r:id="rId28"/>
    <p:sldId id="293" r:id="rId29"/>
    <p:sldId id="294" r:id="rId30"/>
    <p:sldId id="285" r:id="rId31"/>
    <p:sldId id="286" r:id="rId32"/>
    <p:sldId id="287" r:id="rId33"/>
    <p:sldId id="288" r:id="rId34"/>
    <p:sldId id="289" r:id="rId35"/>
    <p:sldId id="295" r:id="rId36"/>
    <p:sldId id="296" r:id="rId37"/>
    <p:sldId id="260"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82" d="100"/>
          <a:sy n="82" d="100"/>
        </p:scale>
        <p:origin x="97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12/04/2024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2. Programación orientada a Eventos: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(POE) es un enfoque en el desarrollo de software donde el comportamiento del programa está dirigido por eventos que suceden en el sistema. Estos eventos pueden ser cualquier tipo de acción o suceso , como hacer clic en un botón, mover el mouse, o recibir datos de una red.</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Paradigma: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Un paradigma de programación es un conjunto de reglas y principios que guían la forma en que se escribe el código de un programa de computadora. Es como un conjunto de instrucciones que define como se deben organizar y estructurar las instrucciones de un programa para resolver un problema de manera eficiente. En otras palabras , es una metodología que proporciona un marco de trabajo para el desarrollo de software, dictando como se deben abordar los problemas y como se deben escribir las instrucciones de manera que la computadora pueda entenderlas y ejecutarlas correctamente.</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6827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a:t>
            </a: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Base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Es una herramienta para recopilar y organizar información. Las bases de datos pueden almacenar información sobre personas, productos, pedidos u otras cosas. Existen de diferentes tipos como las txt. Las bases de datos tipo txt es una de las maneras más simples de realizar una base de datos, razón por la cual todos los grandes motores de bases de datos permiten exportar las tablas de este formato, creando un archivo TXT por cada tabla de la base.</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5. Ciclo de vida del desarrollo de sistemas (SDLC):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 aquel proceso que abarca el desarrollo de nuevo software desde la etapa de planificación inicial hasta la implementación y el mantenimiento a largo plazo. Es una herramienta de mapeo que ayuda a los desarrolladores de software a medida que crean un nuevo software</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3789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6. Estructuras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La estructura de Datos se refiere a la forma en que los datos se organizan, almacenan y manipulan en un sistema informático para facilitar su acceso y utilización de manera eficiente. En términos más simples, se trata de la organización de la información de manera que sea fácil de manejar procesar por parte de un programa o sistema. Las estructuras de datos pueden incluir arreglos, listas, pilas, colas, árboles, entre otros, cada uno diseñado para un propósito para un propósito especifico y con operaciones definidas para manipular los datos de manera adecuada.</a:t>
            </a: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7. Experiencia del usuario (UX):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refiere a la percepción y las emociones que experimentan los usuarios al interactuar con el Asistente de Citas Médicas. Un buen diseño UX es fundamental para que el sistema sea fácil de usar,, intuitivo y agradable para los usuarios.</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673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8. Listas enlazadas: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Generan un vínculo entre una lista de elementos importantes de un programa. Organizan el orden de la información dentro del sistema cuando se ejecuta un programa de gestión de información. </a:t>
            </a: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9. Lista doblemente Enlazada: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Lista enlazada por la que puedes tanto avanzar como retroceder. Cada nodo de la lista replicada tiene dos referencias, una al siguiente nodo y otra al anterior, además del campo de datos. Se utiliza un enlace a la derecha para avanzar por la lista. Otros enlaces a la izquierda se utilizan para regresar a la lista.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10. Seguridad de los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 la protección de los datos del Asistente de Citas Médicas contra errores, daños o accesos no autorizados.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11. Manejo de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 el conjunto de prácticas y procesos que se utilizan para gestionar los datos del Asistente de Citas Médicas.</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4379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6075"/>
            <a:ext cx="10515600" cy="5127989"/>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 Lenguaje de programación: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implementará Java como lenguaje principal para el desarrollo del sistema de Gestión de Citas Médicas – SALUDPLUS. Java ofrece una amplia adopción en el ámbito empresarial y proporciona una plataforma robusta y escalable para el desarrollo de aplicaciones.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Diseño de Interfaces: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JavaFX: </a:t>
            </a:r>
            <a:r>
              <a:rPr lang="es-ES" sz="2000" dirty="0">
                <a:solidFill>
                  <a:srgbClr val="0D0D0D"/>
                </a:solidFill>
                <a:highlight>
                  <a:srgbClr val="FFFFFF"/>
                </a:highlight>
                <a:latin typeface="Arial" panose="020B0604020202020204" pitchFamily="34" charset="0"/>
                <a:ea typeface="Calibri" panose="020F0502020204030204" pitchFamily="34" charset="0"/>
                <a:cs typeface="Arial" panose="020B0604020202020204" pitchFamily="34" charset="0"/>
              </a:rPr>
              <a:t>E</a:t>
            </a:r>
            <a:r>
              <a:rPr lang="es-ES" sz="2000" b="0" i="0" dirty="0">
                <a:solidFill>
                  <a:srgbClr val="0D0D0D"/>
                </a:solidFill>
                <a:effectLst/>
                <a:highlight>
                  <a:srgbClr val="FFFFFF"/>
                </a:highlight>
                <a:latin typeface="Arial" panose="020B0604020202020204" pitchFamily="34" charset="0"/>
                <a:cs typeface="Arial" panose="020B0604020202020204" pitchFamily="34" charset="0"/>
              </a:rPr>
              <a:t>s una plataforma de software que facilita la creación de interfaces de usuario modernas y dinámicas para aplicaciones de escritorio. Ofrece una amplia gama de herramientas, como componentes gráficos, animaciones y efectos visuales, para desarrollar aplicaciones interactivas. Además, permite diseñar interfaces y obtener el código correspondiente para su implementación.</a:t>
            </a:r>
            <a:endParaRPr lang="es-CO" sz="32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3066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378315"/>
            <a:ext cx="10515600" cy="5736909"/>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Entorno de Desarrollo Integrado (IDE)</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proyecto se desarrollará y desplegará en el IDE NeatBeans. NeatBeans es un IDE popular y confiable para el desarrollo de aplicaciones Java, que ofrece diversas herramientas para la edición de código, depuración y pruebas.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Control de versiones: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Git: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empleará Git como el sistema de control de versiones para rastrear de forma precisa y administrar los cambios en el código. Git permite crear ramificaciones y mantener un historial de desarrollo confiable, facilitando la colaboración entre los miembros del equipo. </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184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6076"/>
            <a:ext cx="10515600"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Permitiendo la minimización eficiente de los errores. Avanzando en tareas que solo se llevara a cabo si se completa con eficiencia cumpliendo con las expectativas establecidas.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90414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2" name="Imagen 11" descr="Modelo espiral: historia, características, etapas, ejemplo">
            <a:extLst>
              <a:ext uri="{FF2B5EF4-FFF2-40B4-BE49-F238E27FC236}">
                <a16:creationId xmlns:a16="http://schemas.microsoft.com/office/drawing/2014/main" id="{2A0BD74E-2848-1559-6616-B3CA959188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2136" y="756054"/>
            <a:ext cx="7693299" cy="5165407"/>
          </a:xfrm>
          <a:prstGeom prst="rect">
            <a:avLst/>
          </a:prstGeom>
          <a:noFill/>
          <a:ln>
            <a:noFill/>
          </a:ln>
        </p:spPr>
      </p:pic>
    </p:spTree>
    <p:extLst>
      <p:ext uri="{BB962C8B-B14F-4D97-AF65-F5344CB8AC3E}">
        <p14:creationId xmlns:p14="http://schemas.microsoft.com/office/powerpoint/2010/main" val="105559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457200" indent="-457200">
              <a:lnSpc>
                <a:spcPct val="107000"/>
              </a:lnSpc>
              <a:spcAft>
                <a:spcPts val="800"/>
              </a:spcAft>
              <a:buAutoNum type="arabicPeriod"/>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la atención de pagos de citas y otros servicios, como autorizaciones, exámenes o consultas médicas especializadas. Este enfoque ha agilizado el proceso, permitiendo una transición fluida entre las distintas áreas de atención.</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293941"/>
            <a:ext cx="10515600" cy="5494860"/>
          </a:xfrm>
        </p:spPr>
        <p:txBody>
          <a:bodyPr>
            <a:noAutofit/>
          </a:bodyPr>
          <a:lstStyle/>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Experiencia y funcionalidad de la mano,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 adaptándolo para ofrecer una experiencia suave y altamente compatible con las necesidades que demandan hoy en el mercado. Esta mejora no solo ha aumentado la satisfacción del usuario, sino que también nos posiciona competitivamente en el mercado de asistentes de citas médicas, generando opiniones positivas entre nuestros clientes.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9122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787745"/>
            <a:ext cx="10515600" cy="4289600"/>
          </a:xfrm>
        </p:spPr>
        <p:txBody>
          <a:bodyPr>
            <a:noAutofit/>
          </a:bodyPr>
          <a:lstStyle/>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Cancelación efectiva,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Se ha implementado un proceso completo que permite reembolsar el 80% del costo de la cita en caso de cancelación, y en el caso de citas no pagadas, estas son eliminadas del sistema de gestión de información, proporcionando al cliente un comprobante de cancelación para su referencia.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760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787745"/>
            <a:ext cx="10515600" cy="4289600"/>
          </a:xfrm>
        </p:spPr>
        <p:txBody>
          <a:bodyPr>
            <a:noAutofit/>
          </a:bodyPr>
          <a:lstStyle/>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Integración de datos en la historia clínica: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 Esta integración proporciona un panorama completo de la salud, movimientos, citas y demás del paciente, permitiendo una atención más personalizada y eficiente en futuras consultas.</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6652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una lista doblemente enlazada para gestionar las citas médicas ha permitido una manipulación eficiente de los datos, especialmente en la eliminación de citas del medio. Este enfoque modular proporciona flexibilidad para realizar operaciones como ordenamiento y filtrado en las citas antes y después de la eliminación, lo que aumenta la eficiencia y la capacidad de mantenimiento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elección de estructuras de datos como colas, pilas, listas sencillas, lista doblemente enlazada fueron algunas de las estructuras implementadas para manejar las autorizaciones y las citas médicas respectivamente para la manipulación de datos de forma sólida, precisa y adecuada para cada situación. Estas estructuras permiten un acceso rápido y eficiente a los datos, lo que mejora el rendimiento, estabilidad y la escalabilidad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9460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diseño del sistema sigue los principios de la programación orientada a objetos, con la creación de clases como Cita o clases con parámetros que hacía posible la manipulación de datos y métodos que operan sobre ellas. Esto promueve la reutilización del código, con más modularidad y la facilidad de mantenimiento, lo que resulta en un sistema más robusto y flexible.</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6441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La problemática se analizará detalladamente, identificando los principales obstáculos que afectan la eficiencia y la calidad del servicio. La justificación del proyecto se fundamenta en la mejora de la experiencia del paciente y la garantía de una atención médica precisa y oportuna.</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1505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sistema es capaz de leer y escribir datos desde y hacia archivos de texto, lo que facilita la persistencia de los datos y su intercambio con otros sistemas. Además, el uso de excepciones controladas garantiza un manejo adecuado de posibles errores durante la lectura y escritura de archivos. </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54760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rmAutofit fontScale="92500" lnSpcReduction="1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Uno de los principales problemas que pueden surgir en una EPS (Entidades Promotoras de Salud) es la dificultad para manejar adecuadamente el sistema de gestión de citas y exámenes médicos, tanto para el personal como para los pacientes al agendar, programar o cancelar citas y exámenes de distintas especialidades.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rmAutofit fontScale="85000" lnSpcReduction="2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La automatización de dicho sistema de asistente de citas y exámenes médicos permitirá una atención más eficiente, mejorando significativamente la experiencia del usuario/paciente. Al eliminar las largas filas y el tedioso proceso de agendamiento manual, el sistema proporcionara una forma mas conveniente para que los pacientes accedan a la atención medicas que necesitan.</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10515600" cy="4797511"/>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Definir indicadores de calidad para el proceso de agendamiento de citas. Establecer las métricas para evaluar la calidad del proceso de agendamiento donde permitirá identificar áreas de suma importancia y garantizar una atención óptima para los pacientes.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966643"/>
            <a:ext cx="10515600" cy="4051878"/>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790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4289600"/>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El presente marco conceptual proporciona una base fundamental para comprender los elementos clave relacionados con el funcionamiento y los desafíos inherentes. Mediante esta estructura, se pueden identificar áreas de mejora, diseñar estrategias para aumentar la eficiencia y mejorar el proceso de agendamiento de citas y asignación de exámenes médicos yendo de la mano con la satisfacción del cliente.</a:t>
            </a: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1. Eficiencia Operativa: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Es la capacidad del agendamiento para utilizar de manera efectiva sus recursos y de esta manera, reducir tiempos de espera y optimización de procesos para la correspondiente mejora de la productividad.</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372055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2.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657</TotalTime>
  <Words>3185</Words>
  <Application>Microsoft Office PowerPoint</Application>
  <PresentationFormat>Panorámica</PresentationFormat>
  <Paragraphs>105</Paragraphs>
  <Slides>34</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Presentación de PowerPoint</vt:lpstr>
      <vt:lpstr>Marco conceptual</vt:lpstr>
      <vt:lpstr>Presentación de PowerPoint</vt:lpstr>
      <vt:lpstr>Presentación de PowerPoint</vt:lpstr>
      <vt:lpstr>Presentación de PowerPoint</vt:lpstr>
      <vt:lpstr>Presentación de PowerPoint</vt:lpstr>
      <vt:lpstr>Marco tecnológico</vt:lpstr>
      <vt:lpstr>Presentación de PowerPoint</vt:lpstr>
      <vt:lpstr>Metodología </vt:lpstr>
      <vt:lpstr>Presentación de PowerPoint</vt:lpstr>
      <vt:lpstr>Resultados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vt:lpstr>
      <vt:lpstr>Presentación de PowerPoint</vt:lpstr>
      <vt:lpstr>Presentación de PowerPoint</vt:lpstr>
      <vt:lpstr>Presentación de PowerPoint</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Samuel Arango Diaz</cp:lastModifiedBy>
  <cp:revision>5</cp:revision>
  <dcterms:created xsi:type="dcterms:W3CDTF">2024-04-11T12:34:25Z</dcterms:created>
  <dcterms:modified xsi:type="dcterms:W3CDTF">2024-04-13T04:51:45Z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